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675F-A1D2-4AC7-AEDE-175E72998C0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6064-2934-4FCE-B67A-C2923AE3D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87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675F-A1D2-4AC7-AEDE-175E72998C0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6064-2934-4FCE-B67A-C2923AE3D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8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675F-A1D2-4AC7-AEDE-175E72998C0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6064-2934-4FCE-B67A-C2923AE3D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32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675F-A1D2-4AC7-AEDE-175E72998C0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6064-2934-4FCE-B67A-C2923AE3D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11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675F-A1D2-4AC7-AEDE-175E72998C0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6064-2934-4FCE-B67A-C2923AE3D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32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675F-A1D2-4AC7-AEDE-175E72998C0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6064-2934-4FCE-B67A-C2923AE3D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55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675F-A1D2-4AC7-AEDE-175E72998C0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6064-2934-4FCE-B67A-C2923AE3D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61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675F-A1D2-4AC7-AEDE-175E72998C0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6064-2934-4FCE-B67A-C2923AE3D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7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675F-A1D2-4AC7-AEDE-175E72998C0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6064-2934-4FCE-B67A-C2923AE3D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68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675F-A1D2-4AC7-AEDE-175E72998C0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6064-2934-4FCE-B67A-C2923AE3D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15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675F-A1D2-4AC7-AEDE-175E72998C0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6064-2934-4FCE-B67A-C2923AE3D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82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675F-A1D2-4AC7-AEDE-175E72998C0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F6064-2934-4FCE-B67A-C2923AE3D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28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218238" y="3965191"/>
            <a:ext cx="7387418" cy="770240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65902" y="4387428"/>
            <a:ext cx="7239754" cy="770240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609784" y="5098474"/>
            <a:ext cx="8523458" cy="770240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10190731" y="1414791"/>
            <a:ext cx="1851967" cy="567303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EHUSans" panose="02000503050000020004" pitchFamily="50"/>
              </a:rPr>
              <a:t>WEBINAR</a:t>
            </a:r>
            <a:endParaRPr lang="es-ES" dirty="0">
              <a:latin typeface="EHUSans" panose="02000503050000020004" pitchFamily="5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66008" y="5868714"/>
            <a:ext cx="6995404" cy="537891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365902" y="4001906"/>
            <a:ext cx="6995871" cy="7410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s-ES" dirty="0" smtClean="0">
                <a:solidFill>
                  <a:schemeClr val="bg1"/>
                </a:solidFill>
                <a:latin typeface="EHUSerif" panose="02000503050000020004" pitchFamily="50"/>
                <a:ea typeface="EHUSerif" panose="02000503050000020004" pitchFamily="50"/>
                <a:cs typeface="EHUSerif" panose="02000503050000020004" pitchFamily="50"/>
              </a:rPr>
              <a:t>IDENTIDADES CONFINADAS</a:t>
            </a:r>
            <a:endParaRPr lang="en-US" altLang="es-ES" dirty="0">
              <a:solidFill>
                <a:schemeClr val="bg1"/>
              </a:solidFill>
              <a:latin typeface="EHUSerif" panose="02000503050000020004" pitchFamily="50"/>
              <a:ea typeface="EHUSerif" panose="02000503050000020004" pitchFamily="50"/>
              <a:cs typeface="EHUSerif" panose="02000503050000020004" pitchFamily="50"/>
            </a:endParaRPr>
          </a:p>
        </p:txBody>
      </p:sp>
      <p:sp>
        <p:nvSpPr>
          <p:cNvPr id="9" name="6 Subtítulo"/>
          <p:cNvSpPr txBox="1">
            <a:spLocks/>
          </p:cNvSpPr>
          <p:nvPr/>
        </p:nvSpPr>
        <p:spPr>
          <a:xfrm>
            <a:off x="365902" y="5942948"/>
            <a:ext cx="7582808" cy="1038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 err="1" smtClean="0">
                <a:solidFill>
                  <a:schemeClr val="bg1"/>
                </a:solidFill>
                <a:latin typeface="EHUSans" panose="02000503050000020004" pitchFamily="50"/>
              </a:rPr>
              <a:t>Abenduak</a:t>
            </a:r>
            <a:r>
              <a:rPr lang="es-ES" b="1" dirty="0" smtClean="0">
                <a:solidFill>
                  <a:schemeClr val="bg1"/>
                </a:solidFill>
                <a:latin typeface="EHUSans" panose="02000503050000020004" pitchFamily="50"/>
              </a:rPr>
              <a:t> 2 de diciembre 19:00- 21:00</a:t>
            </a:r>
            <a:r>
              <a:rPr lang="es-ES" sz="3200" b="1" dirty="0" smtClean="0">
                <a:solidFill>
                  <a:schemeClr val="bg1"/>
                </a:solidFill>
                <a:latin typeface="EHUSans" panose="02000503050000020004" pitchFamily="50"/>
              </a:rPr>
              <a:t/>
            </a:r>
            <a:br>
              <a:rPr lang="es-ES" sz="3200" b="1" dirty="0" smtClean="0">
                <a:solidFill>
                  <a:schemeClr val="bg1"/>
                </a:solidFill>
                <a:latin typeface="EHUSans" panose="02000503050000020004" pitchFamily="50"/>
              </a:rPr>
            </a:br>
            <a:endParaRPr lang="es-ES" b="1" dirty="0">
              <a:solidFill>
                <a:schemeClr val="bg1"/>
              </a:solidFill>
              <a:latin typeface="EHUSans" panose="02000503050000020004" pitchFamily="50"/>
            </a:endParaRPr>
          </a:p>
        </p:txBody>
      </p:sp>
      <p:sp>
        <p:nvSpPr>
          <p:cNvPr id="10" name="6 Subtítulo"/>
          <p:cNvSpPr txBox="1">
            <a:spLocks/>
          </p:cNvSpPr>
          <p:nvPr/>
        </p:nvSpPr>
        <p:spPr>
          <a:xfrm>
            <a:off x="688072" y="4874484"/>
            <a:ext cx="8982493" cy="1071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 smtClean="0">
                <a:solidFill>
                  <a:schemeClr val="bg1"/>
                </a:solidFill>
                <a:latin typeface="EHUSans" panose="02000503050000020004" pitchFamily="50"/>
              </a:rPr>
              <a:t>La construcción de un conflicto entre </a:t>
            </a:r>
            <a:endParaRPr lang="es-ES" b="1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l"/>
            <a:r>
              <a:rPr lang="es-ES" b="1" dirty="0" smtClean="0">
                <a:solidFill>
                  <a:schemeClr val="bg1"/>
                </a:solidFill>
                <a:latin typeface="EHUSans" panose="02000503050000020004" pitchFamily="50"/>
              </a:rPr>
              <a:t>feminismo</a:t>
            </a:r>
            <a:r>
              <a:rPr lang="es-ES" b="1" dirty="0" smtClean="0">
                <a:solidFill>
                  <a:schemeClr val="bg1"/>
                </a:solidFill>
                <a:latin typeface="EHUSans" panose="02000503050000020004" pitchFamily="50"/>
              </a:rPr>
              <a:t>, </a:t>
            </a:r>
            <a:r>
              <a:rPr lang="es-ES" b="1" dirty="0" smtClean="0">
                <a:solidFill>
                  <a:schemeClr val="bg1"/>
                </a:solidFill>
                <a:latin typeface="EHUSans" panose="02000503050000020004" pitchFamily="50"/>
              </a:rPr>
              <a:t>activismos </a:t>
            </a:r>
            <a:r>
              <a:rPr lang="es-ES" b="1" dirty="0" err="1" smtClean="0">
                <a:solidFill>
                  <a:schemeClr val="bg1"/>
                </a:solidFill>
                <a:latin typeface="EHUSans" panose="02000503050000020004" pitchFamily="50"/>
              </a:rPr>
              <a:t>trans</a:t>
            </a:r>
            <a:r>
              <a:rPr lang="es-ES" b="1" dirty="0" smtClean="0">
                <a:solidFill>
                  <a:schemeClr val="bg1"/>
                </a:solidFill>
                <a:latin typeface="EHUSans" panose="02000503050000020004" pitchFamily="50"/>
              </a:rPr>
              <a:t> e </a:t>
            </a:r>
            <a:r>
              <a:rPr lang="es-ES" b="1" dirty="0" err="1" smtClean="0">
                <a:solidFill>
                  <a:schemeClr val="bg1"/>
                </a:solidFill>
                <a:latin typeface="EHUSans" panose="02000503050000020004" pitchFamily="50"/>
              </a:rPr>
              <a:t>intersex</a:t>
            </a:r>
            <a:r>
              <a:rPr lang="es-ES" b="1" dirty="0" smtClean="0">
                <a:solidFill>
                  <a:schemeClr val="bg1"/>
                </a:solidFill>
                <a:latin typeface="EHUSans" panose="02000503050000020004" pitchFamily="5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EHUSans" panose="02000503050000020004" pitchFamily="50"/>
              </a:rPr>
              <a:t>y </a:t>
            </a:r>
            <a:r>
              <a:rPr lang="es-ES" b="1" dirty="0" smtClean="0">
                <a:solidFill>
                  <a:schemeClr val="bg1"/>
                </a:solidFill>
                <a:latin typeface="EHUSans" panose="02000503050000020004" pitchFamily="50"/>
              </a:rPr>
              <a:t>teoría </a:t>
            </a:r>
            <a:r>
              <a:rPr lang="es-ES" b="1" dirty="0" err="1" smtClean="0">
                <a:solidFill>
                  <a:schemeClr val="bg1"/>
                </a:solidFill>
                <a:latin typeface="EHUSans" panose="02000503050000020004" pitchFamily="50"/>
              </a:rPr>
              <a:t>queer</a:t>
            </a:r>
            <a:endParaRPr lang="es-ES" b="1" dirty="0">
              <a:solidFill>
                <a:schemeClr val="bg1"/>
              </a:solidFill>
              <a:latin typeface="EHUSans" panose="02000503050000020004" pitchFamily="5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61" y="144213"/>
            <a:ext cx="2286637" cy="12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6615032" y="440593"/>
            <a:ext cx="5342970" cy="747478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547202" y="4949201"/>
            <a:ext cx="3231472" cy="506028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4407863" y="4949201"/>
            <a:ext cx="3231472" cy="506028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8268525" y="4926847"/>
            <a:ext cx="3231472" cy="506028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6 Subtítulo"/>
          <p:cNvSpPr txBox="1">
            <a:spLocks/>
          </p:cNvSpPr>
          <p:nvPr/>
        </p:nvSpPr>
        <p:spPr>
          <a:xfrm>
            <a:off x="4320103" y="5479698"/>
            <a:ext cx="3827610" cy="1045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1800" dirty="0" err="1" smtClean="0">
                <a:solidFill>
                  <a:schemeClr val="bg1"/>
                </a:solidFill>
                <a:latin typeface="EHUSerif" panose="02000503050000020004" pitchFamily="50"/>
              </a:rPr>
              <a:t>Merkataritza</a:t>
            </a:r>
            <a:r>
              <a:rPr lang="es-ES" sz="1800" dirty="0">
                <a:solidFill>
                  <a:schemeClr val="bg1"/>
                </a:solidFill>
                <a:latin typeface="EHUSerif" panose="02000503050000020004" pitchFamily="5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EHUSerif" panose="02000503050000020004" pitchFamily="50"/>
              </a:rPr>
              <a:t>zuzenbideko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HUSerif" panose="02000503050000020004" pitchFamily="50"/>
              </a:rPr>
              <a:t>katedraduna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. </a:t>
            </a:r>
            <a:r>
              <a:rPr lang="es-ES" sz="1800" dirty="0" err="1" smtClean="0">
                <a:solidFill>
                  <a:schemeClr val="bg1"/>
                </a:solidFill>
                <a:latin typeface="EHUSerif" panose="02000503050000020004" pitchFamily="50"/>
              </a:rPr>
              <a:t>Transaktibista</a:t>
            </a:r>
            <a:endParaRPr lang="es-ES" sz="1800" b="1" dirty="0">
              <a:solidFill>
                <a:schemeClr val="bg1"/>
              </a:solidFill>
              <a:latin typeface="EHUSerif" panose="02000503050000020004" pitchFamily="5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3" y="168801"/>
            <a:ext cx="2714007" cy="8806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3" y="1811045"/>
            <a:ext cx="2724177" cy="2724177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glow rad="127000">
              <a:srgbClr val="486C78"/>
            </a:glo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10" y="1811045"/>
            <a:ext cx="2724177" cy="2724177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glow rad="127000">
              <a:srgbClr val="486C78"/>
            </a:glo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38" y="1811045"/>
            <a:ext cx="2724177" cy="2724177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glow rad="127000">
              <a:srgbClr val="486C78"/>
            </a:glow>
          </a:effectLst>
        </p:spPr>
      </p:pic>
      <p:sp>
        <p:nvSpPr>
          <p:cNvPr id="19" name="6 Subtítulo"/>
          <p:cNvSpPr txBox="1">
            <a:spLocks/>
          </p:cNvSpPr>
          <p:nvPr/>
        </p:nvSpPr>
        <p:spPr>
          <a:xfrm>
            <a:off x="4469237" y="4973671"/>
            <a:ext cx="3108725" cy="761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/>
                </a:solidFill>
              </a:rPr>
              <a:t>MARINA ECHEBARRÍA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017284" y="118912"/>
            <a:ext cx="3940718" cy="850829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6 Subtítulo"/>
          <p:cNvSpPr txBox="1">
            <a:spLocks/>
          </p:cNvSpPr>
          <p:nvPr/>
        </p:nvSpPr>
        <p:spPr>
          <a:xfrm>
            <a:off x="8770950" y="4973671"/>
            <a:ext cx="2226623" cy="85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/>
                </a:solidFill>
              </a:rPr>
              <a:t>MER GÓMEZ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0" name="6 Subtítulo"/>
          <p:cNvSpPr txBox="1">
            <a:spLocks/>
          </p:cNvSpPr>
          <p:nvPr/>
        </p:nvSpPr>
        <p:spPr>
          <a:xfrm>
            <a:off x="8238110" y="194231"/>
            <a:ext cx="3719892" cy="850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600" b="1" dirty="0" err="1" smtClean="0">
                <a:solidFill>
                  <a:schemeClr val="bg1"/>
                </a:solidFill>
                <a:latin typeface="EHUSerif" panose="02000503050000020004" pitchFamily="50"/>
              </a:rPr>
              <a:t>Moderatzailea</a:t>
            </a:r>
            <a:r>
              <a:rPr lang="es-ES" sz="1600" b="1" dirty="0" smtClean="0">
                <a:solidFill>
                  <a:schemeClr val="bg1"/>
                </a:solidFill>
                <a:latin typeface="EHUSerif" panose="02000503050000020004" pitchFamily="50"/>
              </a:rPr>
              <a:t>: MAGGY BARRÈRE</a:t>
            </a:r>
            <a:endParaRPr lang="es-ES" sz="1600" b="1" dirty="0" smtClean="0">
              <a:solidFill>
                <a:schemeClr val="bg1"/>
              </a:solidFill>
              <a:latin typeface="EHUSerif" panose="02000503050000020004" pitchFamily="50"/>
            </a:endParaRPr>
          </a:p>
          <a:p>
            <a:pPr algn="r"/>
            <a:endParaRPr lang="es-ES" sz="2000" b="1" dirty="0">
              <a:solidFill>
                <a:schemeClr val="bg1"/>
              </a:solidFill>
              <a:latin typeface="EHUSerif" panose="02000503050000020004" pitchFamily="50"/>
            </a:endParaRPr>
          </a:p>
          <a:p>
            <a:pPr algn="r"/>
            <a:endParaRPr lang="es-ES" sz="2000" b="1" dirty="0">
              <a:solidFill>
                <a:schemeClr val="bg1"/>
              </a:solidFill>
              <a:latin typeface="EHUSerif" panose="02000503050000020004" pitchFamily="50"/>
            </a:endParaRPr>
          </a:p>
        </p:txBody>
      </p:sp>
      <p:sp>
        <p:nvSpPr>
          <p:cNvPr id="28" name="6 Subtítulo"/>
          <p:cNvSpPr txBox="1">
            <a:spLocks/>
          </p:cNvSpPr>
          <p:nvPr/>
        </p:nvSpPr>
        <p:spPr>
          <a:xfrm>
            <a:off x="1049626" y="4965058"/>
            <a:ext cx="2226623" cy="71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/>
                </a:solidFill>
              </a:rPr>
              <a:t>LOLA ROBLES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9" name="6 Subtítulo"/>
          <p:cNvSpPr txBox="1">
            <a:spLocks/>
          </p:cNvSpPr>
          <p:nvPr/>
        </p:nvSpPr>
        <p:spPr>
          <a:xfrm>
            <a:off x="547202" y="5479699"/>
            <a:ext cx="3231471" cy="1045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000" dirty="0" err="1" smtClean="0">
                <a:solidFill>
                  <a:schemeClr val="bg1"/>
                </a:solidFill>
                <a:latin typeface="EHUSerif" panose="02000503050000020004" pitchFamily="50"/>
              </a:rPr>
              <a:t>Filologa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, </a:t>
            </a:r>
            <a:r>
              <a:rPr lang="es-ES" sz="1800" dirty="0" err="1" smtClean="0">
                <a:solidFill>
                  <a:schemeClr val="bg1"/>
                </a:solidFill>
                <a:latin typeface="EHUSerif" panose="02000503050000020004" pitchFamily="50"/>
              </a:rPr>
              <a:t>idazlea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 eta </a:t>
            </a:r>
            <a:r>
              <a:rPr lang="es-ES" sz="1800" dirty="0" err="1" smtClean="0">
                <a:solidFill>
                  <a:schemeClr val="bg1"/>
                </a:solidFill>
                <a:latin typeface="EHUSerif" panose="02000503050000020004" pitchFamily="50"/>
              </a:rPr>
              <a:t>ekintzaile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 feminista, </a:t>
            </a:r>
            <a:r>
              <a:rPr lang="es-ES" sz="1800" dirty="0" err="1" smtClean="0">
                <a:solidFill>
                  <a:schemeClr val="bg1"/>
                </a:solidFill>
                <a:latin typeface="EHUSerif" panose="02000503050000020004" pitchFamily="50"/>
              </a:rPr>
              <a:t>bakezalea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 eta LGTBQI</a:t>
            </a:r>
            <a:endParaRPr lang="es-ES" sz="1800" b="1" dirty="0">
              <a:solidFill>
                <a:schemeClr val="bg1"/>
              </a:solidFill>
              <a:latin typeface="EHUSerif" panose="02000503050000020004" pitchFamily="50"/>
            </a:endParaRPr>
          </a:p>
        </p:txBody>
      </p:sp>
      <p:sp>
        <p:nvSpPr>
          <p:cNvPr id="30" name="6 Subtítulo"/>
          <p:cNvSpPr txBox="1">
            <a:spLocks/>
          </p:cNvSpPr>
          <p:nvPr/>
        </p:nvSpPr>
        <p:spPr>
          <a:xfrm>
            <a:off x="8268525" y="5479698"/>
            <a:ext cx="3722671" cy="137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 smtClean="0">
                <a:solidFill>
                  <a:schemeClr val="bg1"/>
                </a:solidFill>
                <a:latin typeface="EHUSerif" panose="02000503050000020004" pitchFamily="50"/>
              </a:rPr>
              <a:t>Kazetari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EHUSerif" panose="02000503050000020004" pitchFamily="50"/>
              </a:rPr>
              <a:t>Ikertzailea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, </a:t>
            </a:r>
            <a:r>
              <a:rPr lang="es-ES" sz="1800" dirty="0" err="1" smtClean="0">
                <a:solidFill>
                  <a:schemeClr val="bg1"/>
                </a:solidFill>
                <a:latin typeface="EHUSerif" panose="02000503050000020004" pitchFamily="50"/>
              </a:rPr>
              <a:t>idazlea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 eta </a:t>
            </a:r>
            <a:r>
              <a:rPr lang="es-ES" sz="2000" dirty="0" err="1" smtClean="0">
                <a:solidFill>
                  <a:schemeClr val="bg1"/>
                </a:solidFill>
                <a:latin typeface="EHUSerif" panose="02000503050000020004" pitchFamily="50"/>
              </a:rPr>
              <a:t>pertsona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EHUSerif" panose="02000503050000020004" pitchFamily="50"/>
              </a:rPr>
              <a:t>intersex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EHUSerif" panose="02000503050000020004" pitchFamily="50"/>
              </a:rPr>
              <a:t>ikusgarritasunaren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EHUSerif" panose="02000503050000020004" pitchFamily="50"/>
              </a:rPr>
              <a:t>aldeko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EHUSerif" panose="02000503050000020004" pitchFamily="50"/>
              </a:rPr>
              <a:t>aktibista</a:t>
            </a:r>
            <a:r>
              <a:rPr lang="es-ES" sz="1800" dirty="0" smtClean="0">
                <a:solidFill>
                  <a:schemeClr val="bg1"/>
                </a:solidFill>
                <a:latin typeface="EHUSerif" panose="02000503050000020004" pitchFamily="50"/>
              </a:rPr>
              <a:t> da</a:t>
            </a:r>
            <a:r>
              <a:rPr lang="es-ES" sz="2000" dirty="0" smtClean="0">
                <a:solidFill>
                  <a:schemeClr val="bg1"/>
                </a:solidFill>
                <a:latin typeface="EHUSerif" panose="02000503050000020004" pitchFamily="50"/>
              </a:rPr>
              <a:t>. </a:t>
            </a:r>
            <a:endParaRPr lang="es-ES" sz="2000" b="1" dirty="0">
              <a:solidFill>
                <a:schemeClr val="bg1"/>
              </a:solidFill>
              <a:latin typeface="EHUSerif" panose="02000503050000020004" pitchFamily="5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671950" y="494131"/>
            <a:ext cx="628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Zuzenbide</a:t>
            </a:r>
            <a:r>
              <a:rPr lang="es-ES" sz="1600" dirty="0">
                <a:solidFill>
                  <a:schemeClr val="bg1"/>
                </a:solidFill>
                <a:latin typeface="EHUSerif" panose="02000503050000020004" pitchFamily="5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Fakultateko</a:t>
            </a:r>
            <a:r>
              <a:rPr lang="es-ES" sz="1600" dirty="0">
                <a:solidFill>
                  <a:schemeClr val="bg1"/>
                </a:solidFill>
                <a:latin typeface="EHUSerif" panose="02000503050000020004" pitchFamily="5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Justizia</a:t>
            </a:r>
            <a:r>
              <a:rPr lang="es-ES" sz="1600" dirty="0">
                <a:solidFill>
                  <a:schemeClr val="bg1"/>
                </a:solidFill>
                <a:latin typeface="EHUSerif" panose="02000503050000020004" pitchFamily="5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Sozialaren</a:t>
            </a:r>
            <a:r>
              <a:rPr lang="es-ES" sz="1600" dirty="0">
                <a:solidFill>
                  <a:schemeClr val="bg1"/>
                </a:solidFill>
                <a:latin typeface="EHUSerif" panose="02000503050000020004" pitchFamily="5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Klinika</a:t>
            </a:r>
            <a:r>
              <a:rPr lang="es-ES" sz="1600" dirty="0">
                <a:solidFill>
                  <a:schemeClr val="bg1"/>
                </a:solidFill>
                <a:latin typeface="EHUSerif" panose="02000503050000020004" pitchFamily="5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Juridikoaren</a:t>
            </a:r>
            <a:r>
              <a:rPr lang="es-ES" sz="1600" dirty="0">
                <a:solidFill>
                  <a:schemeClr val="bg1"/>
                </a:solidFill>
                <a:latin typeface="EHUSerif" panose="02000503050000020004" pitchFamily="5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EHUSerif" panose="02000503050000020004" pitchFamily="50"/>
              </a:rPr>
              <a:t>zuzendaria</a:t>
            </a:r>
            <a:r>
              <a:rPr lang="es-ES" sz="1600" dirty="0">
                <a:solidFill>
                  <a:schemeClr val="bg1"/>
                </a:solidFill>
                <a:latin typeface="EHUSerif" panose="02000503050000020004" pitchFamily="50"/>
              </a:rPr>
              <a:t> (</a:t>
            </a:r>
            <a:r>
              <a:rPr lang="es-ES" sz="1600" dirty="0" smtClean="0">
                <a:solidFill>
                  <a:schemeClr val="bg1"/>
                </a:solidFill>
                <a:latin typeface="EHUSerif" panose="02000503050000020004" pitchFamily="50"/>
              </a:rPr>
              <a:t>UPV/EHU )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8268525" y="109291"/>
            <a:ext cx="3564887" cy="675629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6712773" y="333487"/>
            <a:ext cx="5209136" cy="736410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9434622" y="563441"/>
            <a:ext cx="2487286" cy="486000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547202" y="4949201"/>
            <a:ext cx="3231472" cy="506028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4407863" y="4949201"/>
            <a:ext cx="3231472" cy="506028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8268525" y="4926847"/>
            <a:ext cx="3231472" cy="506028"/>
          </a:xfrm>
          <a:prstGeom prst="rect">
            <a:avLst/>
          </a:prstGeom>
          <a:solidFill>
            <a:srgbClr val="486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6 Subtítulo"/>
          <p:cNvSpPr txBox="1">
            <a:spLocks/>
          </p:cNvSpPr>
          <p:nvPr/>
        </p:nvSpPr>
        <p:spPr>
          <a:xfrm>
            <a:off x="4571999" y="5479699"/>
            <a:ext cx="3314043" cy="1027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solidFill>
                  <a:schemeClr val="bg1"/>
                </a:solidFill>
                <a:latin typeface="EHUSans" panose="02000503050000020004" pitchFamily="50"/>
              </a:rPr>
              <a:t>Catedrática de Derecho </a:t>
            </a:r>
            <a:r>
              <a:rPr lang="es-ES" sz="2000" dirty="0">
                <a:solidFill>
                  <a:schemeClr val="bg1"/>
                </a:solidFill>
                <a:latin typeface="EHUSans" panose="02000503050000020004" pitchFamily="50"/>
              </a:rPr>
              <a:t>M</a:t>
            </a:r>
            <a:r>
              <a:rPr lang="es-ES" sz="2000" dirty="0" smtClean="0">
                <a:solidFill>
                  <a:schemeClr val="bg1"/>
                </a:solidFill>
                <a:latin typeface="EHUSans" panose="02000503050000020004" pitchFamily="50"/>
              </a:rPr>
              <a:t>ercantil. Activista trans</a:t>
            </a:r>
            <a:endParaRPr lang="es-ES" sz="2000" b="1" dirty="0">
              <a:solidFill>
                <a:schemeClr val="bg1"/>
              </a:solidFill>
              <a:latin typeface="EHUSans" panose="02000503050000020004" pitchFamily="5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3" y="168801"/>
            <a:ext cx="2714007" cy="8806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3" y="1811045"/>
            <a:ext cx="2724177" cy="2724177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glow rad="127000">
              <a:srgbClr val="486C78"/>
            </a:glo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10" y="1811045"/>
            <a:ext cx="2724177" cy="2724177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glow rad="127000">
              <a:srgbClr val="486C78"/>
            </a:glo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38" y="1811045"/>
            <a:ext cx="2724177" cy="2724177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glow rad="127000">
              <a:srgbClr val="486C78"/>
            </a:glow>
          </a:effectLst>
        </p:spPr>
      </p:pic>
      <p:sp>
        <p:nvSpPr>
          <p:cNvPr id="19" name="6 Subtítulo"/>
          <p:cNvSpPr txBox="1">
            <a:spLocks/>
          </p:cNvSpPr>
          <p:nvPr/>
        </p:nvSpPr>
        <p:spPr>
          <a:xfrm>
            <a:off x="4469237" y="4973671"/>
            <a:ext cx="3108725" cy="761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/>
                </a:solidFill>
              </a:rPr>
              <a:t>MARINA ECHEBARRÍA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6" name="6 Subtítulo"/>
          <p:cNvSpPr txBox="1">
            <a:spLocks/>
          </p:cNvSpPr>
          <p:nvPr/>
        </p:nvSpPr>
        <p:spPr>
          <a:xfrm>
            <a:off x="8770950" y="4973671"/>
            <a:ext cx="2226623" cy="85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/>
                </a:solidFill>
              </a:rPr>
              <a:t>MER GÓMEZ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8" name="6 Subtítulo"/>
          <p:cNvSpPr txBox="1">
            <a:spLocks/>
          </p:cNvSpPr>
          <p:nvPr/>
        </p:nvSpPr>
        <p:spPr>
          <a:xfrm>
            <a:off x="1049626" y="4965058"/>
            <a:ext cx="2226623" cy="71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/>
                </a:solidFill>
              </a:rPr>
              <a:t>LOLA ROBLES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9" name="6 Subtítulo"/>
          <p:cNvSpPr txBox="1">
            <a:spLocks/>
          </p:cNvSpPr>
          <p:nvPr/>
        </p:nvSpPr>
        <p:spPr>
          <a:xfrm>
            <a:off x="699603" y="5479699"/>
            <a:ext cx="2929937" cy="1045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solidFill>
                  <a:schemeClr val="bg1"/>
                </a:solidFill>
                <a:latin typeface="EHUSans" panose="02000503050000020004" pitchFamily="50"/>
              </a:rPr>
              <a:t>Filóloga, escritora y activista feminista y LGTBQI</a:t>
            </a:r>
            <a:endParaRPr lang="es-ES" sz="2000" b="1" dirty="0">
              <a:solidFill>
                <a:schemeClr val="bg1"/>
              </a:solidFill>
              <a:latin typeface="EHUSans" panose="02000503050000020004" pitchFamily="50"/>
            </a:endParaRPr>
          </a:p>
        </p:txBody>
      </p:sp>
      <p:sp>
        <p:nvSpPr>
          <p:cNvPr id="30" name="6 Subtítulo"/>
          <p:cNvSpPr txBox="1">
            <a:spLocks/>
          </p:cNvSpPr>
          <p:nvPr/>
        </p:nvSpPr>
        <p:spPr>
          <a:xfrm>
            <a:off x="8388467" y="5479699"/>
            <a:ext cx="2991587" cy="941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solidFill>
                  <a:schemeClr val="bg1"/>
                </a:solidFill>
                <a:latin typeface="EHUSans" panose="02000503050000020004" pitchFamily="50"/>
              </a:rPr>
              <a:t>Periodista investigadora, escritora y activista por la visibilidad </a:t>
            </a:r>
            <a:r>
              <a:rPr lang="es-ES" sz="2000" dirty="0" err="1" smtClean="0">
                <a:solidFill>
                  <a:schemeClr val="bg1"/>
                </a:solidFill>
                <a:latin typeface="EHUSans" panose="02000503050000020004" pitchFamily="50"/>
              </a:rPr>
              <a:t>intersex</a:t>
            </a:r>
            <a:endParaRPr lang="es-ES" sz="2000" b="1" dirty="0">
              <a:solidFill>
                <a:schemeClr val="bg1"/>
              </a:solidFill>
              <a:latin typeface="EHUSans" panose="02000503050000020004" pitchFamily="5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519133" y="438298"/>
            <a:ext cx="523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/>
                </a:solidFill>
                <a:latin typeface="EHUSans" panose="02000503050000020004" pitchFamily="50"/>
              </a:rPr>
              <a:t>Directora </a:t>
            </a:r>
            <a:r>
              <a:rPr lang="es-ES" sz="1600" dirty="0">
                <a:solidFill>
                  <a:schemeClr val="bg1"/>
                </a:solidFill>
                <a:latin typeface="EHUSans" panose="02000503050000020004" pitchFamily="50"/>
              </a:rPr>
              <a:t>de la Clínica Jurídica por la Justicia Social </a:t>
            </a:r>
            <a:endParaRPr lang="es-ES" sz="1600" dirty="0" smtClean="0">
              <a:solidFill>
                <a:schemeClr val="bg1"/>
              </a:solidFill>
              <a:latin typeface="EHUSans" panose="02000503050000020004" pitchFamily="50"/>
            </a:endParaRPr>
          </a:p>
          <a:p>
            <a:pPr algn="r"/>
            <a:r>
              <a:rPr lang="es-ES" sz="1600" dirty="0" smtClean="0">
                <a:solidFill>
                  <a:schemeClr val="bg1"/>
                </a:solidFill>
                <a:latin typeface="EHUSans" panose="02000503050000020004" pitchFamily="50"/>
              </a:rPr>
              <a:t>de </a:t>
            </a:r>
            <a:r>
              <a:rPr lang="es-ES" sz="1600" dirty="0">
                <a:solidFill>
                  <a:schemeClr val="bg1"/>
                </a:solidFill>
                <a:latin typeface="EHUSans" panose="02000503050000020004" pitchFamily="50"/>
              </a:rPr>
              <a:t>la Facultad de Derecho (UPV/EHU</a:t>
            </a:r>
            <a:r>
              <a:rPr lang="es-ES" sz="1600" dirty="0" smtClean="0">
                <a:solidFill>
                  <a:schemeClr val="bg1"/>
                </a:solidFill>
                <a:latin typeface="EHUSans" panose="02000503050000020004" pitchFamily="50"/>
              </a:rPr>
              <a:t>)</a:t>
            </a:r>
            <a:endParaRPr lang="es-ES" sz="1600" dirty="0">
              <a:solidFill>
                <a:schemeClr val="bg1"/>
              </a:solidFill>
              <a:latin typeface="EHUSans" panose="02000503050000020004" pitchFamily="5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8388466" y="185142"/>
            <a:ext cx="3373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smtClean="0">
                <a:solidFill>
                  <a:schemeClr val="bg1"/>
                </a:solidFill>
                <a:latin typeface="EHUSans" panose="02000503050000020004" pitchFamily="50"/>
              </a:rPr>
              <a:t>Moderadora</a:t>
            </a:r>
            <a:r>
              <a:rPr lang="es-ES" sz="1600" dirty="0" smtClean="0">
                <a:solidFill>
                  <a:schemeClr val="bg1"/>
                </a:solidFill>
                <a:latin typeface="EHUSans" panose="02000503050000020004" pitchFamily="50"/>
              </a:rPr>
              <a:t>: </a:t>
            </a:r>
            <a:r>
              <a:rPr lang="es-ES" sz="1600" b="1" dirty="0" smtClean="0">
                <a:solidFill>
                  <a:schemeClr val="bg1"/>
                </a:solidFill>
                <a:latin typeface="EHUSans" panose="02000503050000020004" pitchFamily="50"/>
              </a:rPr>
              <a:t>MAGGY BARRÈRE</a:t>
            </a:r>
            <a:endParaRPr lang="es-ES" sz="1600" dirty="0">
              <a:solidFill>
                <a:schemeClr val="bg1"/>
              </a:solidFill>
              <a:latin typeface="EHUSans" panose="02000503050000020004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5853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7" y="1659139"/>
            <a:ext cx="2714007" cy="8806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5" y="2864789"/>
            <a:ext cx="1506727" cy="15067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85046"/>
            <a:ext cx="3521122" cy="5270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174410"/>
            <a:ext cx="2137200" cy="11535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rot="10800000" flipV="1">
            <a:off x="313898" y="5734925"/>
            <a:ext cx="1004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  <a:latin typeface="EHUSans" panose="02000503050000020004" pitchFamily="50"/>
              </a:rPr>
              <a:t>Esta actividad cuenta con una ayuda económica del  Vicerrectorado de Campus de Bizkaia </a:t>
            </a:r>
          </a:p>
          <a:p>
            <a:r>
              <a:rPr lang="es-ES" dirty="0" smtClean="0">
                <a:solidFill>
                  <a:schemeClr val="bg1"/>
                </a:solidFill>
                <a:latin typeface="EHUSans" panose="02000503050000020004" pitchFamily="5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EHUSans" panose="02000503050000020004" pitchFamily="50"/>
              </a:rPr>
              <a:t>Jarduera</a:t>
            </a:r>
            <a:r>
              <a:rPr lang="es-ES" dirty="0">
                <a:solidFill>
                  <a:schemeClr val="bg1"/>
                </a:solidFill>
                <a:latin typeface="EHUSans" panose="02000503050000020004" pitchFamily="5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EHUSans" panose="02000503050000020004" pitchFamily="50"/>
              </a:rPr>
              <a:t>honek</a:t>
            </a:r>
            <a:r>
              <a:rPr lang="es-ES" dirty="0">
                <a:solidFill>
                  <a:schemeClr val="bg1"/>
                </a:solidFill>
                <a:latin typeface="EHUSans" panose="02000503050000020004" pitchFamily="5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EHUSans" panose="02000503050000020004" pitchFamily="50"/>
              </a:rPr>
              <a:t>Bizkaiko</a:t>
            </a:r>
            <a:r>
              <a:rPr lang="es-ES" dirty="0">
                <a:solidFill>
                  <a:schemeClr val="bg1"/>
                </a:solidFill>
                <a:latin typeface="EHUSans" panose="02000503050000020004" pitchFamily="5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EHUSans" panose="02000503050000020004" pitchFamily="50"/>
              </a:rPr>
              <a:t>kampuseko</a:t>
            </a:r>
            <a:r>
              <a:rPr lang="es-ES" dirty="0" smtClean="0">
                <a:solidFill>
                  <a:schemeClr val="bg1"/>
                </a:solidFill>
                <a:latin typeface="EHUSans" panose="02000503050000020004" pitchFamily="5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EHUSans" panose="02000503050000020004" pitchFamily="50"/>
              </a:rPr>
              <a:t>Errektoreordetzaren</a:t>
            </a:r>
            <a:r>
              <a:rPr lang="es-ES" dirty="0">
                <a:solidFill>
                  <a:schemeClr val="bg1"/>
                </a:solidFill>
                <a:latin typeface="EHUSans" panose="02000503050000020004" pitchFamily="5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EHUSans" panose="02000503050000020004" pitchFamily="50"/>
              </a:rPr>
              <a:t>diru-laguntza</a:t>
            </a:r>
            <a:r>
              <a:rPr lang="es-ES" dirty="0">
                <a:solidFill>
                  <a:schemeClr val="bg1"/>
                </a:solidFill>
                <a:latin typeface="EHUSans" panose="02000503050000020004" pitchFamily="50"/>
              </a:rPr>
              <a:t> du</a:t>
            </a:r>
          </a:p>
        </p:txBody>
      </p:sp>
      <p:sp>
        <p:nvSpPr>
          <p:cNvPr id="6" name="Rectángulo 5"/>
          <p:cNvSpPr/>
          <p:nvPr/>
        </p:nvSpPr>
        <p:spPr>
          <a:xfrm rot="1998460">
            <a:off x="8188163" y="1025624"/>
            <a:ext cx="42030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u-ES" sz="2000" b="1" dirty="0" smtClean="0">
                <a:solidFill>
                  <a:schemeClr val="bg1"/>
                </a:solidFill>
                <a:latin typeface="EHUSerif" panose="02000503050000020004" pitchFamily="50"/>
              </a:rPr>
              <a:t>Inskripzioa-</a:t>
            </a:r>
            <a:r>
              <a:rPr lang="es-ES" sz="2000" b="1" dirty="0" smtClean="0">
                <a:solidFill>
                  <a:schemeClr val="bg1"/>
                </a:solidFill>
                <a:latin typeface="EHUSans" panose="02000503050000020004" pitchFamily="50"/>
              </a:rPr>
              <a:t>Inscripción.</a:t>
            </a:r>
          </a:p>
          <a:p>
            <a:pPr algn="r"/>
            <a:r>
              <a:rPr lang="es-ES" b="1" i="1" dirty="0" err="1" smtClean="0">
                <a:solidFill>
                  <a:schemeClr val="bg1"/>
                </a:solidFill>
              </a:rPr>
              <a:t>clinicajuridica.fac.derecho@ehu.eus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150</Words>
  <Application>Microsoft Office PowerPoint</Application>
  <PresentationFormat>Panorámica</PresentationFormat>
  <Paragraphs>27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EHUSans</vt:lpstr>
      <vt:lpstr>EHUSerif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UNAI SUSPERREGUI</dc:creator>
  <cp:lastModifiedBy>UNAI SUSPERREGUI</cp:lastModifiedBy>
  <cp:revision>26</cp:revision>
  <dcterms:created xsi:type="dcterms:W3CDTF">2020-11-13T10:22:15Z</dcterms:created>
  <dcterms:modified xsi:type="dcterms:W3CDTF">2020-11-26T09:35:47Z</dcterms:modified>
</cp:coreProperties>
</file>